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641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08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445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10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19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69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68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0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467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778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68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9E732-13B7-4525-A41B-628EBAE63DE6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D50F5-1E23-4839-9347-053D10F7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94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dou345@eduekb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453650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ОБРАЗОВАТЕЛЬНОЕ УЧРЕЖДЕНИЕ </a:t>
            </a:r>
            <a:b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 345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869160"/>
            <a:ext cx="80648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620133, г. Екатеринбург ул. Мамина – Сибиряка, д. 91а, д.64 а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тел: 350-29-99,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mdou345@eduekb.ru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сайт: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//345.tvoysadik.ru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726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МАДОУ № 345 функционирует 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групп общеразвивающей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направленности.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омплектование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2021- 2022 учебный год</a:t>
            </a:r>
            <a:endParaRPr lang="ru-RU" sz="2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idx="1"/>
          </p:nvPr>
        </p:nvSpPr>
        <p:spPr>
          <a:xfrm>
            <a:off x="323528" y="4077072"/>
            <a:ext cx="3960440" cy="2610991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 Мамина-Сибиряка, 91 а</a:t>
            </a:r>
          </a:p>
          <a:p>
            <a:pPr algn="ctr">
              <a:spcBef>
                <a:spcPts val="0"/>
              </a:spcBef>
            </a:pPr>
            <a:endParaRPr lang="ru-RU" sz="1400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2762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900" b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младшая группа (3-4 года);</a:t>
            </a:r>
          </a:p>
          <a:p>
            <a:pPr marL="361950" indent="-2762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900" b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группа (5-6 лет);</a:t>
            </a:r>
          </a:p>
          <a:p>
            <a:pPr marL="361950" indent="-2762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900" b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к школе  группа (6-7 лет).</a:t>
            </a:r>
          </a:p>
          <a:p>
            <a:pPr marL="361950" indent="-276225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268760"/>
            <a:ext cx="4040188" cy="2704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Текст 15"/>
          <p:cNvSpPr>
            <a:spLocks noGrp="1"/>
          </p:cNvSpPr>
          <p:nvPr>
            <p:ph type="body" sz="quarter" idx="3"/>
          </p:nvPr>
        </p:nvSpPr>
        <p:spPr>
          <a:xfrm>
            <a:off x="4499992" y="4293096"/>
            <a:ext cx="4257799" cy="201622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Мамина – Сибиряка, 64 а</a:t>
            </a:r>
          </a:p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младшая группа (2-3 года);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группа (4-5 лет);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группа (5-6 лет);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к школе группа (6-7 лет).</a:t>
            </a:r>
            <a:endParaRPr lang="ru-RU" sz="22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016" y="1268760"/>
            <a:ext cx="3600400" cy="280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9445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детским садом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Дворецкая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Владимировна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3240360" cy="4674005"/>
          </a:xfrm>
        </p:spPr>
      </p:pic>
      <p:sp>
        <p:nvSpPr>
          <p:cNvPr id="10" name="Прямоугольник 9"/>
          <p:cNvSpPr/>
          <p:nvPr/>
        </p:nvSpPr>
        <p:spPr>
          <a:xfrm>
            <a:off x="3923928" y="1484784"/>
            <a:ext cx="4896544" cy="2380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2009 год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Шадринский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государственный педагогический институт, дошкольная педагогика и психология, преподаватель дошкольной педагогики и психологии. </a:t>
            </a:r>
          </a:p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стаже работы:</a:t>
            </a:r>
          </a:p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стаж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- 26 лет;</a:t>
            </a:r>
          </a:p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руководящей работы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10 лет.</a:t>
            </a:r>
          </a:p>
        </p:txBody>
      </p:sp>
    </p:spTree>
    <p:extLst>
      <p:ext uri="{BB962C8B-B14F-4D97-AF65-F5344CB8AC3E}">
        <p14:creationId xmlns:p14="http://schemas.microsoft.com/office/powerpoint/2010/main" val="1015558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Кадровое обеспечение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Clr>
                <a:srgbClr val="FF0000"/>
              </a:buClr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Сотрудников детского сада – 23 человека.</a:t>
            </a:r>
          </a:p>
          <a:p>
            <a:pPr>
              <a:spcAft>
                <a:spcPts val="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Администрация:</a:t>
            </a:r>
          </a:p>
          <a:p>
            <a:pPr marL="0" indent="361950">
              <a:spcAft>
                <a:spcPts val="0"/>
              </a:spcAft>
              <a:buClr>
                <a:schemeClr val="tx2">
                  <a:lumMod val="75000"/>
                </a:schemeClr>
              </a:buClr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заведующий – 1 человек;</a:t>
            </a:r>
          </a:p>
          <a:p>
            <a:pPr marL="0" indent="361950">
              <a:spcAft>
                <a:spcPts val="0"/>
              </a:spcAft>
              <a:buClr>
                <a:schemeClr val="tx2">
                  <a:lumMod val="75000"/>
                </a:schemeClr>
              </a:buClr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старший воспитатель - 1 человек;</a:t>
            </a:r>
          </a:p>
          <a:p>
            <a:pPr marL="0" indent="361950">
              <a:spcAft>
                <a:spcPts val="0"/>
              </a:spcAft>
              <a:buClr>
                <a:schemeClr val="tx2">
                  <a:lumMod val="75000"/>
                </a:schemeClr>
              </a:buClr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заместитель заведующего по АХЧ – 2 человека.</a:t>
            </a:r>
          </a:p>
          <a:p>
            <a:pPr>
              <a:spcAft>
                <a:spcPts val="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Педагоги и специалисты:</a:t>
            </a:r>
          </a:p>
          <a:p>
            <a:pPr marL="0" indent="361950">
              <a:spcAft>
                <a:spcPts val="0"/>
              </a:spcAft>
              <a:buClr>
                <a:schemeClr val="tx2">
                  <a:lumMod val="75000"/>
                </a:schemeClr>
              </a:buClr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воспитатели – 7 человек;</a:t>
            </a:r>
          </a:p>
          <a:p>
            <a:pPr marL="0" indent="361950">
              <a:spcAft>
                <a:spcPts val="0"/>
              </a:spcAft>
              <a:buClr>
                <a:schemeClr val="tx2">
                  <a:lumMod val="75000"/>
                </a:schemeClr>
              </a:buClr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музыкальный руководитель – 1 человек;</a:t>
            </a:r>
          </a:p>
          <a:p>
            <a:pPr marL="0" indent="361950">
              <a:spcAft>
                <a:spcPts val="0"/>
              </a:spcAft>
              <a:buClr>
                <a:schemeClr val="tx2">
                  <a:lumMod val="75000"/>
                </a:schemeClr>
              </a:buClr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учитель-логопед – 1 человек;</a:t>
            </a:r>
          </a:p>
          <a:p>
            <a:pPr marL="0" indent="361950">
              <a:spcAft>
                <a:spcPts val="0"/>
              </a:spcAft>
              <a:buClr>
                <a:schemeClr val="tx2">
                  <a:lumMod val="75000"/>
                </a:schemeClr>
              </a:buClr>
              <a:buNone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инструктор по физкультуре – 1 человек.</a:t>
            </a:r>
          </a:p>
          <a:p>
            <a:pPr>
              <a:spcAft>
                <a:spcPts val="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Обслуживающий персонал – 9 человек.</a:t>
            </a:r>
          </a:p>
          <a:p>
            <a:pPr>
              <a:buFont typeface="Times New Roman" panose="02020603050405020304" pitchFamily="18" charset="0"/>
              <a:buChar char="―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706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160338"/>
            <a:ext cx="8378825" cy="1684486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В детском саду реализуется основная общеобразовательная программа разработанная в соответствии с ФГОС, с учетом учебно-методического комплекса программы дошкольного образования 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«От рождения до школы»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16832"/>
            <a:ext cx="5938606" cy="4453955"/>
          </a:xfrm>
        </p:spPr>
      </p:pic>
      <p:sp>
        <p:nvSpPr>
          <p:cNvPr id="4" name="AutoShape 2" descr="https://s1.slide-share.ru/s_slide/8052fec8679d645b4cf654e1b1584a29/b14393d8-89f7-46d9-99b7-741f6e32f26e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418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147248" cy="634082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МАДОУ организованы дополнительные образовательные услуги</a:t>
            </a:r>
            <a:endParaRPr lang="ru-RU" sz="2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449535"/>
              </p:ext>
            </p:extLst>
          </p:nvPr>
        </p:nvGraphicFramePr>
        <p:xfrm>
          <a:off x="467544" y="822857"/>
          <a:ext cx="8208912" cy="58729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990"/>
                <a:gridCol w="2038298"/>
                <a:gridCol w="4464496"/>
                <a:gridCol w="1152128"/>
              </a:tblGrid>
              <a:tr h="499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п/п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Направленность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Возраст, на который рассчитана услуга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41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Хореография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Художественная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Цель: раскрытие творческих способностей воспитанников, нравственное и художественно-эстетическое развитие личности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4-8 лет</a:t>
                      </a:r>
                      <a:endParaRPr lang="ru-RU" sz="1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5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«</a:t>
                      </a:r>
                      <a:r>
                        <a:rPr lang="ru-RU" sz="1600" b="1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Звукарики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Коммуникативно-речевая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Цель: совершенствования звукопроизношения, развитие фонематических процессов, а также развитие </a:t>
                      </a:r>
                      <a:r>
                        <a:rPr lang="ru-RU" sz="12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лексико</a:t>
                      </a: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–грамматического строя речи и навыков связной речи.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3-5 лет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55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«Пиши-Читай»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Коммуникативно-речевая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Цель: подготовка детей к школе, развитие звукобуквенного анализа, подготовка руки ребенка к письму, формирование графических навыков письма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5-8 лет</a:t>
                      </a:r>
                      <a:endParaRPr lang="ru-RU" sz="1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41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«Школа мяча»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Физкультурно-спортивная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Цель: приобщение детей к навыкам здорового образа жизни. Содействие гармоничному физическому развитию ребенка.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4-8 лет</a:t>
                      </a:r>
                      <a:endParaRPr lang="ru-RU" sz="1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41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Театральная студия «Буратино»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Художественная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Цель: раскрытие творческих способностей воспитанников, нравственное и художественно-эстетическое развитие личности.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6-8 лет</a:t>
                      </a:r>
                      <a:endParaRPr lang="ru-RU" sz="1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27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«Я познаю мир»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Социально-педагогическая: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Цель: Развитие познавательных способностей детей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6-8 лет</a:t>
                      </a:r>
                      <a:endParaRPr lang="ru-RU" sz="1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41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«Умелые ручки»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Художественная Цель: раскрытие творческих способностей воспитанников, нравственное и художественно-эстетическое развитие личности.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4-8 лет</a:t>
                      </a:r>
                      <a:endParaRPr lang="ru-RU" sz="1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416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«Страна мастеров»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Художественная Цель: раскрытие творческих способностей воспитанников, нравственное и художественно-эстетическое развитие личности. 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4-5 лет</a:t>
                      </a:r>
                      <a:endParaRPr lang="ru-RU" sz="1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766" marR="19766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822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332656"/>
            <a:ext cx="4190637" cy="99412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 1 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Мамина-Сибиряка, 91 а</a:t>
            </a:r>
            <a:endParaRPr lang="ru-RU" sz="2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5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212" y="33561"/>
            <a:ext cx="2160000" cy="1447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" name="Picture 5" descr="C:\Users\lenovo\Desktop\IMG_20181119_09233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204864"/>
            <a:ext cx="2279757" cy="3036336"/>
          </a:xfrm>
          <a:prstGeom prst="rect">
            <a:avLst/>
          </a:prstGeom>
          <a:noFill/>
        </p:spPr>
      </p:pic>
      <p:pic>
        <p:nvPicPr>
          <p:cNvPr id="10" name="Picture 3" descr="C:\Users\lenovo\Desktop\IMG_20181119_09223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216864"/>
            <a:ext cx="2587975" cy="3456384"/>
          </a:xfrm>
          <a:prstGeom prst="rect">
            <a:avLst/>
          </a:prstGeom>
          <a:noFill/>
        </p:spPr>
      </p:pic>
      <p:pic>
        <p:nvPicPr>
          <p:cNvPr id="11" name="Picture 2" descr="C:\Users\lenovo\Desktop\IMG_20181108_1602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628800"/>
            <a:ext cx="3474386" cy="46325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6277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 2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Мамина-Сибиряка, 91 а</a:t>
            </a:r>
            <a:br>
              <a:rPr lang="ru-R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C:\Users\lenovo\Desktop\IMG_20190405_07304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436677"/>
            <a:ext cx="2633729" cy="3512775"/>
          </a:xfrm>
          <a:prstGeom prst="rect">
            <a:avLst/>
          </a:prstGeom>
          <a:noFill/>
        </p:spPr>
      </p:pic>
      <p:pic>
        <p:nvPicPr>
          <p:cNvPr id="18" name="Объект 1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700808"/>
            <a:ext cx="2736304" cy="3648406"/>
          </a:xfrm>
        </p:spPr>
      </p:pic>
      <p:pic>
        <p:nvPicPr>
          <p:cNvPr id="10" name="Объект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0"/>
            <a:ext cx="2160000" cy="1447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33056"/>
            <a:ext cx="3360000" cy="252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211" y="2572121"/>
            <a:ext cx="2610080" cy="348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3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20423"/>
            <a:ext cx="4464496" cy="72008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 3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Мамина-Сибиряка, 91 а</a:t>
            </a:r>
            <a:endParaRPr lang="ru-RU" sz="2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16632"/>
            <a:ext cx="2160000" cy="1447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59471"/>
            <a:ext cx="3312128" cy="4416172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3977299" cy="2768573"/>
          </a:xfrm>
        </p:spPr>
      </p:pic>
      <p:pic>
        <p:nvPicPr>
          <p:cNvPr id="8" name="Объект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789040"/>
            <a:ext cx="3606552" cy="2696461"/>
          </a:xfrm>
        </p:spPr>
      </p:pic>
    </p:spTree>
    <p:extLst>
      <p:ext uri="{BB962C8B-B14F-4D97-AF65-F5344CB8AC3E}">
        <p14:creationId xmlns:p14="http://schemas.microsoft.com/office/powerpoint/2010/main" val="4022075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4968552" cy="1066130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 4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Мамина – Сибиряка, 64 а</a:t>
            </a:r>
            <a:endParaRPr lang="ru-RU" sz="22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933056"/>
            <a:ext cx="3678560" cy="2758920"/>
          </a:xfrm>
        </p:spPr>
      </p:pic>
      <p:pic>
        <p:nvPicPr>
          <p:cNvPr id="9" name="Объект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33"/>
          <a:stretch/>
        </p:blipFill>
        <p:spPr>
          <a:xfrm>
            <a:off x="6804248" y="116632"/>
            <a:ext cx="2155085" cy="1584000"/>
          </a:xfrm>
          <a:prstGeom prst="rect">
            <a:avLst/>
          </a:prstGeom>
        </p:spPr>
      </p:pic>
      <p:pic>
        <p:nvPicPr>
          <p:cNvPr id="13" name="Объект 12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44824"/>
            <a:ext cx="3394472" cy="4525963"/>
          </a:xfrm>
        </p:spPr>
      </p:pic>
      <p:pic>
        <p:nvPicPr>
          <p:cNvPr id="14" name="Объект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3600400" cy="27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58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746" y="1736461"/>
            <a:ext cx="3601555" cy="27011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4978896" cy="1138138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 5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Мамина – Сибиряка, 64 а</a:t>
            </a:r>
            <a:endParaRPr lang="ru-RU" sz="2200" dirty="0">
              <a:solidFill>
                <a:srgbClr val="C00000"/>
              </a:solidFill>
            </a:endParaRPr>
          </a:p>
        </p:txBody>
      </p:sp>
      <p:pic>
        <p:nvPicPr>
          <p:cNvPr id="5" name="Объект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33"/>
          <a:stretch/>
        </p:blipFill>
        <p:spPr>
          <a:xfrm>
            <a:off x="6516216" y="116632"/>
            <a:ext cx="2155085" cy="1584000"/>
          </a:xfrm>
          <a:prstGeom prst="rect">
            <a:avLst/>
          </a:prstGeom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80210"/>
            <a:ext cx="4038600" cy="3028950"/>
          </a:xfrm>
        </p:spPr>
      </p:pic>
      <p:pic>
        <p:nvPicPr>
          <p:cNvPr id="3074" name="Picture 2" descr="C:\Users\МАДОУ 345\OneDrive\Рабочий стол\Новая папка (3)\IMG_20210211_1522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400" y="-754380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Объект 10"/>
          <p:cNvPicPr>
            <a:picLocks noGrp="1" noChangeAspect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149080"/>
            <a:ext cx="3240360" cy="2430270"/>
          </a:xfrm>
        </p:spPr>
      </p:pic>
    </p:spTree>
    <p:extLst>
      <p:ext uri="{BB962C8B-B14F-4D97-AF65-F5344CB8AC3E}">
        <p14:creationId xmlns:p14="http://schemas.microsoft.com/office/powerpoint/2010/main" val="2332349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02542"/>
            <a:ext cx="468052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 6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Мамина – Сибиряка, 64 а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348880"/>
            <a:ext cx="4038600" cy="3028950"/>
          </a:xfrm>
        </p:spPr>
      </p:pic>
      <p:pic>
        <p:nvPicPr>
          <p:cNvPr id="5" name="Объект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33"/>
          <a:stretch/>
        </p:blipFill>
        <p:spPr>
          <a:xfrm>
            <a:off x="6516216" y="116632"/>
            <a:ext cx="2155085" cy="1584000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2736"/>
            <a:ext cx="3966592" cy="2538282"/>
          </a:xfrm>
        </p:spPr>
      </p:pic>
      <p:pic>
        <p:nvPicPr>
          <p:cNvPr id="11" name="Объект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59" y="3717032"/>
            <a:ext cx="40386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99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16632"/>
            <a:ext cx="5915000" cy="1138138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 7</a:t>
            </a:r>
            <a:b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Мамина – Сибиряка, 64 а</a:t>
            </a:r>
            <a:endParaRPr lang="ru-RU" sz="2200" dirty="0">
              <a:solidFill>
                <a:srgbClr val="C00000"/>
              </a:solidFill>
            </a:endParaRPr>
          </a:p>
        </p:txBody>
      </p:sp>
      <p:pic>
        <p:nvPicPr>
          <p:cNvPr id="5" name="Объект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33"/>
          <a:stretch/>
        </p:blipFill>
        <p:spPr>
          <a:xfrm>
            <a:off x="6804248" y="116632"/>
            <a:ext cx="2083077" cy="1531074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3349699" cy="2512274"/>
          </a:xfrm>
        </p:spPr>
      </p:pic>
      <p:pic>
        <p:nvPicPr>
          <p:cNvPr id="15" name="Объект 1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88840"/>
            <a:ext cx="4038600" cy="3096344"/>
          </a:xfrm>
        </p:spPr>
      </p:pic>
      <p:pic>
        <p:nvPicPr>
          <p:cNvPr id="16" name="Объект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987074"/>
            <a:ext cx="3486522" cy="261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62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зал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23528" y="4941168"/>
            <a:ext cx="4040188" cy="639762"/>
          </a:xfrm>
        </p:spPr>
        <p:txBody>
          <a:bodyPr/>
          <a:lstStyle/>
          <a:p>
            <a:r>
              <a:rPr lang="ru-RU" i="1" dirty="0" smtClean="0">
                <a:solidFill>
                  <a:srgbClr val="002060"/>
                </a:solidFill>
              </a:rPr>
              <a:t>ул. Мамина-Сибиряка, 64 а 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268760"/>
            <a:ext cx="4512501" cy="3384376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788024" y="5373216"/>
            <a:ext cx="4041775" cy="927794"/>
          </a:xfrm>
        </p:spPr>
        <p:txBody>
          <a:bodyPr/>
          <a:lstStyle/>
          <a:p>
            <a:r>
              <a:rPr lang="ru-RU" i="1" dirty="0">
                <a:solidFill>
                  <a:srgbClr val="002060"/>
                </a:solidFill>
              </a:rPr>
              <a:t>ул. Мамина-Сибиряка, </a:t>
            </a:r>
            <a:r>
              <a:rPr lang="ru-RU" i="1" dirty="0" smtClean="0">
                <a:solidFill>
                  <a:srgbClr val="002060"/>
                </a:solidFill>
              </a:rPr>
              <a:t>91 </a:t>
            </a:r>
            <a:r>
              <a:rPr lang="ru-RU" i="1" dirty="0">
                <a:solidFill>
                  <a:srgbClr val="002060"/>
                </a:solidFill>
              </a:rPr>
              <a:t>а </a:t>
            </a:r>
          </a:p>
          <a:p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268760"/>
            <a:ext cx="3312368" cy="3811636"/>
          </a:xfrm>
        </p:spPr>
      </p:pic>
    </p:spTree>
    <p:extLst>
      <p:ext uri="{BB962C8B-B14F-4D97-AF65-F5344CB8AC3E}">
        <p14:creationId xmlns:p14="http://schemas.microsoft.com/office/powerpoint/2010/main" val="3419655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908720"/>
            <a:ext cx="4040188" cy="30301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85010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зал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9" y="3501008"/>
            <a:ext cx="3849754" cy="2887315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92996"/>
            <a:ext cx="3896172" cy="2922129"/>
          </a:xfrm>
        </p:spPr>
      </p:pic>
      <p:pic>
        <p:nvPicPr>
          <p:cNvPr id="12" name="Объект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33"/>
          <a:stretch/>
        </p:blipFill>
        <p:spPr>
          <a:xfrm>
            <a:off x="6948264" y="-23589"/>
            <a:ext cx="2083077" cy="15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87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1791072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9176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460</Words>
  <Application>Microsoft Office PowerPoint</Application>
  <PresentationFormat>Экран (4:3)</PresentationFormat>
  <Paragraphs>88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МУНИЦИПАЛЬНОЕ АВТОНОМНОЕ ДОШКОЛЬНОЕ ОБРАЗОВАТЕЛЬНОЕ УЧРЕЖДЕНИЕ  ДЕТСКИЙ САД № 345</vt:lpstr>
      <vt:lpstr>В МАДОУ № 345 функционирует  7 групп общеразвивающей направленности. Комплектование на 2021- 2022 учебный год</vt:lpstr>
      <vt:lpstr>Заведующий детским садом Дворецкая Оксана Владимировна</vt:lpstr>
      <vt:lpstr>Кадровое обеспечение </vt:lpstr>
      <vt:lpstr>В детском саду реализуется основная общеобразовательная программа разработанная в соответствии с ФГОС, с учетом учебно-методического комплекса программы дошкольного образования  «От рождения до школы»</vt:lpstr>
      <vt:lpstr>В МАДОУ организованы дополнительные образовательные услуги</vt:lpstr>
      <vt:lpstr>Группа № 1  ул. Мамина-Сибиряка, 91 а</vt:lpstr>
      <vt:lpstr>Группа № 2 ул. Мамина-Сибиряка, 91 а </vt:lpstr>
      <vt:lpstr>Группа № 3 ул. Мамина-Сибиряка, 91 а</vt:lpstr>
      <vt:lpstr>Группа № 4 ул. Мамина – Сибиряка, 64 а</vt:lpstr>
      <vt:lpstr>Группа № 5 ул. Мамина – Сибиряка, 64 а</vt:lpstr>
      <vt:lpstr>Группа № 6 ул. Мамина – Сибиряка, 64 а</vt:lpstr>
      <vt:lpstr>Группа № 7 ул. Мамина – Сибиряка, 64 а</vt:lpstr>
      <vt:lpstr>Музыкальный зал</vt:lpstr>
      <vt:lpstr>Спортивный зал 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ДОШКОЛЬНОЕ ОБРАЗОВАТЕЛЬНОЕ УЧРЕЖДЕНИЕ  ДЕТСКИЙ САД № 345</dc:title>
  <dc:creator>МАДОУ 345</dc:creator>
  <cp:lastModifiedBy>МАДОУ 345</cp:lastModifiedBy>
  <cp:revision>21</cp:revision>
  <dcterms:created xsi:type="dcterms:W3CDTF">2021-04-07T08:37:04Z</dcterms:created>
  <dcterms:modified xsi:type="dcterms:W3CDTF">2021-04-08T07:28:11Z</dcterms:modified>
</cp:coreProperties>
</file>