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10"/>
  </p:notesMasterIdLst>
  <p:handoutMasterIdLst>
    <p:handoutMasterId r:id="rId11"/>
  </p:handoutMasterIdLst>
  <p:sldIdLst>
    <p:sldId id="352" r:id="rId2"/>
    <p:sldId id="355" r:id="rId3"/>
    <p:sldId id="357" r:id="rId4"/>
    <p:sldId id="358" r:id="rId5"/>
    <p:sldId id="359" r:id="rId6"/>
    <p:sldId id="360" r:id="rId7"/>
    <p:sldId id="361" r:id="rId8"/>
    <p:sldId id="362" r:id="rId9"/>
  </p:sldIdLst>
  <p:sldSz cx="9144000" cy="5143500" type="screen16x9"/>
  <p:notesSz cx="6797675" cy="9926638"/>
  <p:defaultTextStyle>
    <a:defPPr>
      <a:defRPr lang="ru-RU"/>
    </a:defPPr>
    <a:lvl1pPr marL="0" algn="l" defTabSz="9132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78" algn="l" defTabSz="9132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230" algn="l" defTabSz="9132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9832" algn="l" defTabSz="9132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459" algn="l" defTabSz="9132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3036" algn="l" defTabSz="9132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9614" algn="l" defTabSz="9132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6240" algn="l" defTabSz="9132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2854" algn="l" defTabSz="9132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3131"/>
    <a:srgbClr val="C41111"/>
    <a:srgbClr val="D20404"/>
    <a:srgbClr val="E60F0F"/>
    <a:srgbClr val="C41010"/>
    <a:srgbClr val="C60909"/>
    <a:srgbClr val="C90303"/>
    <a:srgbClr val="D80505"/>
    <a:srgbClr val="CD35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34F84C-68E1-4DF1-ABA7-09DF3BF02210}" type="doc">
      <dgm:prSet loTypeId="urn:microsoft.com/office/officeart/2005/8/layout/radial4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B593689E-64F6-4BA8-ADFA-008DCA6694B4}">
      <dgm:prSet phldrT="[Текст]"/>
      <dgm:spPr/>
      <dgm:t>
        <a:bodyPr/>
        <a:lstStyle/>
        <a:p>
          <a:r>
            <a:rPr lang="ru-RU" dirty="0"/>
            <a:t>Минтруд РФ</a:t>
          </a:r>
        </a:p>
      </dgm:t>
    </dgm:pt>
    <dgm:pt modelId="{CB5672EF-D931-4CF8-9F44-7C622092A7C8}" type="parTrans" cxnId="{03B9F652-F99B-492A-A53E-6AE8EF922D89}">
      <dgm:prSet/>
      <dgm:spPr/>
      <dgm:t>
        <a:bodyPr/>
        <a:lstStyle/>
        <a:p>
          <a:endParaRPr lang="ru-RU"/>
        </a:p>
      </dgm:t>
    </dgm:pt>
    <dgm:pt modelId="{D5DF31D1-E744-4A2D-801A-529DFDC56D10}" type="sibTrans" cxnId="{03B9F652-F99B-492A-A53E-6AE8EF922D89}">
      <dgm:prSet/>
      <dgm:spPr/>
      <dgm:t>
        <a:bodyPr/>
        <a:lstStyle/>
        <a:p>
          <a:endParaRPr lang="ru-RU"/>
        </a:p>
      </dgm:t>
    </dgm:pt>
    <dgm:pt modelId="{DAD8F884-27F3-4967-B5AC-4F094834C640}">
      <dgm:prSet phldrT="[Текст]"/>
      <dgm:spPr/>
      <dgm:t>
        <a:bodyPr/>
        <a:lstStyle/>
        <a:p>
          <a:r>
            <a:rPr lang="ru-RU" dirty="0"/>
            <a:t>Методические рекомендации</a:t>
          </a:r>
          <a:br>
            <a:rPr lang="ru-RU" dirty="0"/>
          </a:br>
          <a:r>
            <a:rPr lang="ru-RU" dirty="0"/>
            <a:t>по разработке и принятию организациями мер</a:t>
          </a:r>
          <a:br>
            <a:rPr lang="ru-RU" dirty="0"/>
          </a:br>
          <a:r>
            <a:rPr lang="ru-RU" dirty="0"/>
            <a:t>по предупреждению</a:t>
          </a:r>
          <a:br>
            <a:rPr lang="ru-RU" dirty="0"/>
          </a:br>
          <a:r>
            <a:rPr lang="ru-RU" dirty="0"/>
            <a:t>и противодействию коррупции (2014 г.)</a:t>
          </a:r>
        </a:p>
      </dgm:t>
    </dgm:pt>
    <dgm:pt modelId="{DCF4F5AA-6795-468F-8103-256963FE6282}" type="parTrans" cxnId="{B81846AA-018D-4379-873D-CAEC99B68394}">
      <dgm:prSet/>
      <dgm:spPr/>
      <dgm:t>
        <a:bodyPr/>
        <a:lstStyle/>
        <a:p>
          <a:endParaRPr lang="ru-RU"/>
        </a:p>
      </dgm:t>
    </dgm:pt>
    <dgm:pt modelId="{66B66369-52D9-48BD-A50F-363FF036737C}" type="sibTrans" cxnId="{B81846AA-018D-4379-873D-CAEC99B68394}">
      <dgm:prSet/>
      <dgm:spPr/>
      <dgm:t>
        <a:bodyPr/>
        <a:lstStyle/>
        <a:p>
          <a:endParaRPr lang="ru-RU"/>
        </a:p>
      </dgm:t>
    </dgm:pt>
    <dgm:pt modelId="{AA5B5231-3C62-477A-A5DD-C9AA881F65A4}">
      <dgm:prSet phldrT="[Текст]"/>
      <dgm:spPr/>
      <dgm:t>
        <a:bodyPr/>
        <a:lstStyle/>
        <a:p>
          <a:r>
            <a:rPr lang="ru-RU" dirty="0"/>
            <a:t>Меры по предупреждению коррупции в организациях</a:t>
          </a:r>
          <a:br>
            <a:rPr lang="ru-RU" dirty="0"/>
          </a:br>
          <a:r>
            <a:rPr lang="ru-RU" dirty="0"/>
            <a:t>(2019 г.)</a:t>
          </a:r>
        </a:p>
      </dgm:t>
    </dgm:pt>
    <dgm:pt modelId="{EAD2B73E-E615-41A1-8CC1-394667555D6F}" type="parTrans" cxnId="{84489A20-1BCA-4285-BFFE-D66E5B8B3463}">
      <dgm:prSet/>
      <dgm:spPr/>
      <dgm:t>
        <a:bodyPr/>
        <a:lstStyle/>
        <a:p>
          <a:endParaRPr lang="ru-RU"/>
        </a:p>
      </dgm:t>
    </dgm:pt>
    <dgm:pt modelId="{BE0D7647-A9A4-417D-9ECD-C07770AD1077}" type="sibTrans" cxnId="{84489A20-1BCA-4285-BFFE-D66E5B8B3463}">
      <dgm:prSet/>
      <dgm:spPr/>
      <dgm:t>
        <a:bodyPr/>
        <a:lstStyle/>
        <a:p>
          <a:endParaRPr lang="ru-RU"/>
        </a:p>
      </dgm:t>
    </dgm:pt>
    <dgm:pt modelId="{5BE761BE-20FA-4935-9041-F5B83529DCD2}" type="pres">
      <dgm:prSet presAssocID="{4234F84C-68E1-4DF1-ABA7-09DF3BF0221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737ABB6-7A22-4356-BABA-29CD81AD0EFD}" type="pres">
      <dgm:prSet presAssocID="{B593689E-64F6-4BA8-ADFA-008DCA6694B4}" presName="centerShape" presStyleLbl="node0" presStyleIdx="0" presStyleCnt="1" custLinFactNeighborX="0" custLinFactNeighborY="10540"/>
      <dgm:spPr/>
    </dgm:pt>
    <dgm:pt modelId="{1A253610-CC59-4EAC-A142-7D19CB872C42}" type="pres">
      <dgm:prSet presAssocID="{DCF4F5AA-6795-468F-8103-256963FE6282}" presName="parTrans" presStyleLbl="bgSibTrans2D1" presStyleIdx="0" presStyleCnt="2"/>
      <dgm:spPr/>
    </dgm:pt>
    <dgm:pt modelId="{91976BE4-205A-4F69-A786-F7F4E6AD65DC}" type="pres">
      <dgm:prSet presAssocID="{DAD8F884-27F3-4967-B5AC-4F094834C640}" presName="node" presStyleLbl="node1" presStyleIdx="0" presStyleCnt="2" custScaleX="162086">
        <dgm:presLayoutVars>
          <dgm:bulletEnabled val="1"/>
        </dgm:presLayoutVars>
      </dgm:prSet>
      <dgm:spPr/>
    </dgm:pt>
    <dgm:pt modelId="{CD48D769-4092-40B6-BC99-95D1769FD52C}" type="pres">
      <dgm:prSet presAssocID="{EAD2B73E-E615-41A1-8CC1-394667555D6F}" presName="parTrans" presStyleLbl="bgSibTrans2D1" presStyleIdx="1" presStyleCnt="2"/>
      <dgm:spPr/>
    </dgm:pt>
    <dgm:pt modelId="{204486BF-1369-43AD-8F7B-FC857B222334}" type="pres">
      <dgm:prSet presAssocID="{AA5B5231-3C62-477A-A5DD-C9AA881F65A4}" presName="node" presStyleLbl="node1" presStyleIdx="1" presStyleCnt="2" custScaleX="158383">
        <dgm:presLayoutVars>
          <dgm:bulletEnabled val="1"/>
        </dgm:presLayoutVars>
      </dgm:prSet>
      <dgm:spPr/>
    </dgm:pt>
  </dgm:ptLst>
  <dgm:cxnLst>
    <dgm:cxn modelId="{84489A20-1BCA-4285-BFFE-D66E5B8B3463}" srcId="{B593689E-64F6-4BA8-ADFA-008DCA6694B4}" destId="{AA5B5231-3C62-477A-A5DD-C9AA881F65A4}" srcOrd="1" destOrd="0" parTransId="{EAD2B73E-E615-41A1-8CC1-394667555D6F}" sibTransId="{BE0D7647-A9A4-417D-9ECD-C07770AD1077}"/>
    <dgm:cxn modelId="{08BC1939-7D29-4D59-9D26-0F00506218FF}" type="presOf" srcId="{AA5B5231-3C62-477A-A5DD-C9AA881F65A4}" destId="{204486BF-1369-43AD-8F7B-FC857B222334}" srcOrd="0" destOrd="0" presId="urn:microsoft.com/office/officeart/2005/8/layout/radial4"/>
    <dgm:cxn modelId="{A21BA463-92FA-4557-826B-32DA83FBDCFB}" type="presOf" srcId="{4234F84C-68E1-4DF1-ABA7-09DF3BF02210}" destId="{5BE761BE-20FA-4935-9041-F5B83529DCD2}" srcOrd="0" destOrd="0" presId="urn:microsoft.com/office/officeart/2005/8/layout/radial4"/>
    <dgm:cxn modelId="{03B9F652-F99B-492A-A53E-6AE8EF922D89}" srcId="{4234F84C-68E1-4DF1-ABA7-09DF3BF02210}" destId="{B593689E-64F6-4BA8-ADFA-008DCA6694B4}" srcOrd="0" destOrd="0" parTransId="{CB5672EF-D931-4CF8-9F44-7C622092A7C8}" sibTransId="{D5DF31D1-E744-4A2D-801A-529DFDC56D10}"/>
    <dgm:cxn modelId="{3566A982-D827-451A-8D27-57CB68CAF04B}" type="presOf" srcId="{DAD8F884-27F3-4967-B5AC-4F094834C640}" destId="{91976BE4-205A-4F69-A786-F7F4E6AD65DC}" srcOrd="0" destOrd="0" presId="urn:microsoft.com/office/officeart/2005/8/layout/radial4"/>
    <dgm:cxn modelId="{B81846AA-018D-4379-873D-CAEC99B68394}" srcId="{B593689E-64F6-4BA8-ADFA-008DCA6694B4}" destId="{DAD8F884-27F3-4967-B5AC-4F094834C640}" srcOrd="0" destOrd="0" parTransId="{DCF4F5AA-6795-468F-8103-256963FE6282}" sibTransId="{66B66369-52D9-48BD-A50F-363FF036737C}"/>
    <dgm:cxn modelId="{EF9343D2-584F-41C3-98CC-656E10FB1F02}" type="presOf" srcId="{EAD2B73E-E615-41A1-8CC1-394667555D6F}" destId="{CD48D769-4092-40B6-BC99-95D1769FD52C}" srcOrd="0" destOrd="0" presId="urn:microsoft.com/office/officeart/2005/8/layout/radial4"/>
    <dgm:cxn modelId="{D2C5DBD7-4F83-482F-9602-3ED968CAF9F7}" type="presOf" srcId="{DCF4F5AA-6795-468F-8103-256963FE6282}" destId="{1A253610-CC59-4EAC-A142-7D19CB872C42}" srcOrd="0" destOrd="0" presId="urn:microsoft.com/office/officeart/2005/8/layout/radial4"/>
    <dgm:cxn modelId="{363772F6-F91B-49EF-921F-1E6E9981C708}" type="presOf" srcId="{B593689E-64F6-4BA8-ADFA-008DCA6694B4}" destId="{C737ABB6-7A22-4356-BABA-29CD81AD0EFD}" srcOrd="0" destOrd="0" presId="urn:microsoft.com/office/officeart/2005/8/layout/radial4"/>
    <dgm:cxn modelId="{60E947D8-9398-4EAE-A833-C092FFB026CC}" type="presParOf" srcId="{5BE761BE-20FA-4935-9041-F5B83529DCD2}" destId="{C737ABB6-7A22-4356-BABA-29CD81AD0EFD}" srcOrd="0" destOrd="0" presId="urn:microsoft.com/office/officeart/2005/8/layout/radial4"/>
    <dgm:cxn modelId="{798861CC-DE38-40AF-A13F-FC806C51833F}" type="presParOf" srcId="{5BE761BE-20FA-4935-9041-F5B83529DCD2}" destId="{1A253610-CC59-4EAC-A142-7D19CB872C42}" srcOrd="1" destOrd="0" presId="urn:microsoft.com/office/officeart/2005/8/layout/radial4"/>
    <dgm:cxn modelId="{96B9AEAE-0CC1-4184-AAA4-99C19897DB1A}" type="presParOf" srcId="{5BE761BE-20FA-4935-9041-F5B83529DCD2}" destId="{91976BE4-205A-4F69-A786-F7F4E6AD65DC}" srcOrd="2" destOrd="0" presId="urn:microsoft.com/office/officeart/2005/8/layout/radial4"/>
    <dgm:cxn modelId="{EA668B5F-D76D-4BC3-87EC-68697428E36D}" type="presParOf" srcId="{5BE761BE-20FA-4935-9041-F5B83529DCD2}" destId="{CD48D769-4092-40B6-BC99-95D1769FD52C}" srcOrd="3" destOrd="0" presId="urn:microsoft.com/office/officeart/2005/8/layout/radial4"/>
    <dgm:cxn modelId="{46236C99-1A79-4C8D-AA55-654A3D310E27}" type="presParOf" srcId="{5BE761BE-20FA-4935-9041-F5B83529DCD2}" destId="{204486BF-1369-43AD-8F7B-FC857B222334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7ABB6-7A22-4356-BABA-29CD81AD0EFD}">
      <dsp:nvSpPr>
        <dsp:cNvPr id="0" name=""/>
        <dsp:cNvSpPr/>
      </dsp:nvSpPr>
      <dsp:spPr>
        <a:xfrm>
          <a:off x="2102896" y="2139949"/>
          <a:ext cx="1924050" cy="19240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700" kern="1200" dirty="0"/>
            <a:t>Минтруд РФ</a:t>
          </a:r>
        </a:p>
      </dsp:txBody>
      <dsp:txXfrm>
        <a:off x="2384667" y="2421720"/>
        <a:ext cx="1360508" cy="1360508"/>
      </dsp:txXfrm>
    </dsp:sp>
    <dsp:sp modelId="{1A253610-CC59-4EAC-A142-7D19CB872C42}">
      <dsp:nvSpPr>
        <dsp:cNvPr id="0" name=""/>
        <dsp:cNvSpPr/>
      </dsp:nvSpPr>
      <dsp:spPr>
        <a:xfrm rot="13332089">
          <a:off x="701270" y="1503886"/>
          <a:ext cx="1807312" cy="54835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976BE4-205A-4F69-A786-F7F4E6AD65DC}">
      <dsp:nvSpPr>
        <dsp:cNvPr id="0" name=""/>
        <dsp:cNvSpPr/>
      </dsp:nvSpPr>
      <dsp:spPr>
        <a:xfrm>
          <a:off x="-545832" y="439903"/>
          <a:ext cx="2962684" cy="14622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Методические рекомендации</a:t>
          </a:r>
          <a:br>
            <a:rPr lang="ru-RU" sz="1500" kern="1200" dirty="0"/>
          </a:br>
          <a:r>
            <a:rPr lang="ru-RU" sz="1500" kern="1200" dirty="0"/>
            <a:t>по разработке и принятию организациями мер</a:t>
          </a:r>
          <a:br>
            <a:rPr lang="ru-RU" sz="1500" kern="1200" dirty="0"/>
          </a:br>
          <a:r>
            <a:rPr lang="ru-RU" sz="1500" kern="1200" dirty="0"/>
            <a:t>по предупреждению</a:t>
          </a:r>
          <a:br>
            <a:rPr lang="ru-RU" sz="1500" kern="1200" dirty="0"/>
          </a:br>
          <a:r>
            <a:rPr lang="ru-RU" sz="1500" kern="1200" dirty="0"/>
            <a:t>и противодействию коррупции (2014 г.)</a:t>
          </a:r>
        </a:p>
      </dsp:txBody>
      <dsp:txXfrm>
        <a:off x="-503003" y="482732"/>
        <a:ext cx="2877026" cy="1376620"/>
      </dsp:txXfrm>
    </dsp:sp>
    <dsp:sp modelId="{CD48D769-4092-40B6-BC99-95D1769FD52C}">
      <dsp:nvSpPr>
        <dsp:cNvPr id="0" name=""/>
        <dsp:cNvSpPr/>
      </dsp:nvSpPr>
      <dsp:spPr>
        <a:xfrm rot="19067911">
          <a:off x="3621259" y="1503886"/>
          <a:ext cx="1807312" cy="548354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4486BF-1369-43AD-8F7B-FC857B222334}">
      <dsp:nvSpPr>
        <dsp:cNvPr id="0" name=""/>
        <dsp:cNvSpPr/>
      </dsp:nvSpPr>
      <dsp:spPr>
        <a:xfrm>
          <a:off x="3746832" y="439903"/>
          <a:ext cx="2894999" cy="146227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Меры по предупреждению коррупции в организациях</a:t>
          </a:r>
          <a:br>
            <a:rPr lang="ru-RU" sz="1500" kern="1200" dirty="0"/>
          </a:br>
          <a:r>
            <a:rPr lang="ru-RU" sz="1500" kern="1200" dirty="0"/>
            <a:t>(2019 г.)</a:t>
          </a:r>
        </a:p>
      </dsp:txBody>
      <dsp:txXfrm>
        <a:off x="3789661" y="482732"/>
        <a:ext cx="2809341" cy="1376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D54B5-966C-455F-92A8-16A4632CAE76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320C3-DC1A-4087-B98B-59F7BA2231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087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56742-8A80-4A8A-9306-55DA745C61F2}" type="datetimeFigureOut">
              <a:rPr lang="ru-RU" smtClean="0"/>
              <a:t>16.12.2021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F88873-EE08-42D9-A407-0B34296EF7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03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2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578" algn="l" defTabSz="9132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230" algn="l" defTabSz="9132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832" algn="l" defTabSz="9132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459" algn="l" defTabSz="9132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036" algn="l" defTabSz="9132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614" algn="l" defTabSz="9132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240" algn="l" defTabSz="9132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2854" algn="l" defTabSz="9132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84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7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9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9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2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66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566" indent="0">
              <a:buNone/>
              <a:defRPr sz="2800"/>
            </a:lvl2pPr>
            <a:lvl3pPr marL="913208" indent="0">
              <a:buNone/>
              <a:defRPr sz="2400"/>
            </a:lvl3pPr>
            <a:lvl4pPr marL="1369798" indent="0">
              <a:buNone/>
              <a:defRPr sz="2000"/>
            </a:lvl4pPr>
            <a:lvl5pPr marL="1826414" indent="0">
              <a:buNone/>
              <a:defRPr sz="2000"/>
            </a:lvl5pPr>
            <a:lvl6pPr marL="2282979" indent="0">
              <a:buNone/>
              <a:defRPr sz="2000"/>
            </a:lvl6pPr>
            <a:lvl7pPr marL="2739545" indent="0">
              <a:buNone/>
              <a:defRPr sz="2000"/>
            </a:lvl7pPr>
            <a:lvl8pPr marL="3196160" indent="0">
              <a:buNone/>
              <a:defRPr sz="2000"/>
            </a:lvl8pPr>
            <a:lvl9pPr marL="3652763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68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566" indent="0">
              <a:buNone/>
              <a:defRPr sz="1200"/>
            </a:lvl2pPr>
            <a:lvl3pPr marL="913208" indent="0">
              <a:buNone/>
              <a:defRPr sz="1000"/>
            </a:lvl3pPr>
            <a:lvl4pPr marL="1369798" indent="0">
              <a:buNone/>
              <a:defRPr sz="900"/>
            </a:lvl4pPr>
            <a:lvl5pPr marL="1826414" indent="0">
              <a:buNone/>
              <a:defRPr sz="900"/>
            </a:lvl5pPr>
            <a:lvl6pPr marL="2282979" indent="0">
              <a:buNone/>
              <a:defRPr sz="900"/>
            </a:lvl6pPr>
            <a:lvl7pPr marL="2739545" indent="0">
              <a:buNone/>
              <a:defRPr sz="900"/>
            </a:lvl7pPr>
            <a:lvl8pPr marL="3196160" indent="0">
              <a:buNone/>
              <a:defRPr sz="900"/>
            </a:lvl8pPr>
            <a:lvl9pPr marL="3652763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459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04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30"/>
            <a:ext cx="7772400" cy="2054051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879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2240" y="4625163"/>
            <a:ext cx="2133600" cy="273844"/>
          </a:xfrm>
        </p:spPr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36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2067694"/>
            <a:ext cx="7772400" cy="1296144"/>
          </a:xfrm>
        </p:spPr>
        <p:txBody>
          <a:bodyPr anchor="t"/>
          <a:lstStyle>
            <a:lvl1pPr algn="r">
              <a:defRPr sz="4000" b="0" cap="all">
                <a:latin typeface="+mn-lt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15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508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66" indent="0">
              <a:buNone/>
              <a:defRPr sz="2000" b="1"/>
            </a:lvl2pPr>
            <a:lvl3pPr marL="913208" indent="0">
              <a:buNone/>
              <a:defRPr sz="1800" b="1"/>
            </a:lvl3pPr>
            <a:lvl4pPr marL="1369798" indent="0">
              <a:buNone/>
              <a:defRPr sz="1600" b="1"/>
            </a:lvl4pPr>
            <a:lvl5pPr marL="1826414" indent="0">
              <a:buNone/>
              <a:defRPr sz="1600" b="1"/>
            </a:lvl5pPr>
            <a:lvl6pPr marL="2282979" indent="0">
              <a:buNone/>
              <a:defRPr sz="1600" b="1"/>
            </a:lvl6pPr>
            <a:lvl7pPr marL="2739545" indent="0">
              <a:buNone/>
              <a:defRPr sz="1600" b="1"/>
            </a:lvl7pPr>
            <a:lvl8pPr marL="3196160" indent="0">
              <a:buNone/>
              <a:defRPr sz="1600" b="1"/>
            </a:lvl8pPr>
            <a:lvl9pPr marL="365276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95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66" indent="0">
              <a:buNone/>
              <a:defRPr sz="2000" b="1"/>
            </a:lvl2pPr>
            <a:lvl3pPr marL="913208" indent="0">
              <a:buNone/>
              <a:defRPr sz="1800" b="1"/>
            </a:lvl3pPr>
            <a:lvl4pPr marL="1369798" indent="0">
              <a:buNone/>
              <a:defRPr sz="1600" b="1"/>
            </a:lvl4pPr>
            <a:lvl5pPr marL="1826414" indent="0">
              <a:buNone/>
              <a:defRPr sz="1600" b="1"/>
            </a:lvl5pPr>
            <a:lvl6pPr marL="2282979" indent="0">
              <a:buNone/>
              <a:defRPr sz="1600" b="1"/>
            </a:lvl6pPr>
            <a:lvl7pPr marL="2739545" indent="0">
              <a:buNone/>
              <a:defRPr sz="1600" b="1"/>
            </a:lvl7pPr>
            <a:lvl8pPr marL="3196160" indent="0">
              <a:buNone/>
              <a:defRPr sz="1600" b="1"/>
            </a:lvl8pPr>
            <a:lvl9pPr marL="365276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95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44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77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4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7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566" indent="0">
              <a:buNone/>
              <a:defRPr sz="1200"/>
            </a:lvl2pPr>
            <a:lvl3pPr marL="913208" indent="0">
              <a:buNone/>
              <a:defRPr sz="1000"/>
            </a:lvl3pPr>
            <a:lvl4pPr marL="1369798" indent="0">
              <a:buNone/>
              <a:defRPr sz="900"/>
            </a:lvl4pPr>
            <a:lvl5pPr marL="1826414" indent="0">
              <a:buNone/>
              <a:defRPr sz="900"/>
            </a:lvl5pPr>
            <a:lvl6pPr marL="2282979" indent="0">
              <a:buNone/>
              <a:defRPr sz="900"/>
            </a:lvl6pPr>
            <a:lvl7pPr marL="2739545" indent="0">
              <a:buNone/>
              <a:defRPr sz="900"/>
            </a:lvl7pPr>
            <a:lvl8pPr marL="3196160" indent="0">
              <a:buNone/>
              <a:defRPr sz="900"/>
            </a:lvl8pPr>
            <a:lvl9pPr marL="3652763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602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34" tIns="45667" rIns="91334" bIns="45667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334" tIns="45667" rIns="91334" bIns="4566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334" tIns="45667" rIns="91334" bIns="4566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08"/>
            <a:fld id="{D3B62DD5-710B-4C95-A99B-1B9BEE2B0362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3208"/>
              <a:t>16.12.2021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334" tIns="45667" rIns="91334" bIns="4566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08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334" tIns="45667" rIns="91334" bIns="4566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08"/>
            <a:fld id="{CE2C761D-DD7F-40DB-B5A5-4965E99050F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3208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77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</p:sldLayoutIdLst>
  <p:txStyles>
    <p:titleStyle>
      <a:lvl1pPr algn="ctr" defTabSz="91320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425" indent="-342425" algn="l" defTabSz="91320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995" indent="-285379" algn="l" defTabSz="9132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90" indent="-228282" algn="l" defTabSz="9132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080" indent="-228282" algn="l" defTabSz="91320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696" indent="-228282" algn="l" defTabSz="91320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261" indent="-228282" algn="l" defTabSz="9132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7878" indent="-228282" algn="l" defTabSz="9132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469" indent="-228282" algn="l" defTabSz="9132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059" indent="-228282" algn="l" defTabSz="91320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2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66" algn="l" defTabSz="9132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08" algn="l" defTabSz="9132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798" algn="l" defTabSz="9132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414" algn="l" defTabSz="9132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2979" algn="l" defTabSz="9132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545" algn="l" defTabSz="9132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160" algn="l" defTabSz="9132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2763" algn="l" defTabSz="91320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 anchor="t"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антикоррупционной работы в муниципальных организациях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города Екатеринбурга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059682" y="3219822"/>
            <a:ext cx="6400800" cy="1296144"/>
          </a:xfrm>
        </p:spPr>
        <p:txBody>
          <a:bodyPr anchor="b">
            <a:normAutofit/>
          </a:bodyPr>
          <a:lstStyle/>
          <a:p>
            <a:pPr algn="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242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49547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7534"/>
            <a:ext cx="8229600" cy="3967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226865"/>
            <a:ext cx="5328592" cy="13367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Статья 13.3. Обязанность организаций принимать меры</a:t>
            </a:r>
            <a:br>
              <a:rPr lang="ru-RU" sz="1400" b="1" dirty="0"/>
            </a:br>
            <a:r>
              <a:rPr lang="ru-RU" sz="1400" b="1" dirty="0"/>
              <a:t>по предупреждению коррупции Федерального закона</a:t>
            </a:r>
            <a:br>
              <a:rPr lang="ru-RU" sz="1400" b="1" dirty="0"/>
            </a:br>
            <a:r>
              <a:rPr lang="ru-RU" sz="1400" b="1" dirty="0"/>
              <a:t>от 25.12.2008 № 273-ФЗ «О противодействии коррупции»</a:t>
            </a:r>
          </a:p>
          <a:p>
            <a:pPr algn="ctr"/>
            <a:endParaRPr lang="ru-RU" sz="1400" b="1" dirty="0"/>
          </a:p>
          <a:p>
            <a:pPr algn="ctr"/>
            <a:r>
              <a:rPr lang="ru-RU" sz="1600" b="1" dirty="0"/>
              <a:t>Организации обязаны разрабатывать и принимать меры</a:t>
            </a:r>
            <a:br>
              <a:rPr lang="ru-RU" sz="1600" b="1" dirty="0"/>
            </a:br>
            <a:r>
              <a:rPr lang="ru-RU" sz="1600" b="1" dirty="0"/>
              <a:t>по предупреждению коррупции</a:t>
            </a:r>
            <a:endParaRPr lang="ru-RU" sz="1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700808"/>
            <a:ext cx="3528392" cy="8640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Постановление Арбитражного суда Северо-Кавказского округа от 01.09.2020 № Ф08-6621/2020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757192" y="1695103"/>
            <a:ext cx="3528392" cy="86409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Постановление Арбитражного суда Волго-Вятского округа</a:t>
            </a:r>
            <a:br>
              <a:rPr lang="ru-RU" dirty="0"/>
            </a:br>
            <a:r>
              <a:rPr lang="ru-RU" dirty="0"/>
              <a:t>от 04.02.2019 № Ф01-6942/2018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827584" y="2702074"/>
            <a:ext cx="3528392" cy="189254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антикоррупционная политика организации представляет собой комплекс взаимосвязанных принципов, процедур и конкретных мероприятий, направленных</a:t>
            </a:r>
            <a:br>
              <a:rPr lang="ru-RU" sz="1600" dirty="0"/>
            </a:br>
            <a:r>
              <a:rPr lang="ru-RU" sz="1600" dirty="0"/>
              <a:t>на профилактику и пресечение коррупционных правонарушений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757192" y="2700660"/>
            <a:ext cx="3528392" cy="189254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организациям необходимо принимать весь комплекс необходимых мер</a:t>
            </a:r>
            <a:br>
              <a:rPr lang="ru-RU" sz="1600" dirty="0"/>
            </a:br>
            <a:r>
              <a:rPr lang="ru-RU" sz="1600" dirty="0"/>
              <a:t>по предотвращению коррупционных нарушений (ст. 13.3 ФЗ № 273-ФЗ)</a:t>
            </a:r>
          </a:p>
        </p:txBody>
      </p:sp>
    </p:spTree>
    <p:extLst>
      <p:ext uri="{BB962C8B-B14F-4D97-AF65-F5344CB8AC3E}">
        <p14:creationId xmlns:p14="http://schemas.microsoft.com/office/powerpoint/2010/main" val="46292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7494"/>
            <a:ext cx="8229600" cy="432712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584" y="555526"/>
            <a:ext cx="3528392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ПРИКАЗ ГЕНЕРАЛЬНОЙ ПРОКУРАТУРЫ РФ</a:t>
            </a:r>
          </a:p>
          <a:p>
            <a:pPr algn="ctr"/>
            <a:r>
              <a:rPr lang="ru-RU" sz="1400" b="1" dirty="0"/>
              <a:t>от 29.08.2014 N 454</a:t>
            </a:r>
          </a:p>
          <a:p>
            <a:pPr algn="ctr"/>
            <a:r>
              <a:rPr lang="ru-RU" sz="1400" b="1" dirty="0"/>
              <a:t>«ОБ ОРГАНИЗАЦИИ ПРОКУРОРСКОГО НАДЗОРА ЗА ИСПОЛНЕНИЕМ ЗАКОНОДАТЕЛЬСТВА</a:t>
            </a:r>
          </a:p>
          <a:p>
            <a:pPr algn="ctr"/>
            <a:r>
              <a:rPr lang="ru-RU" sz="1400" b="1" dirty="0"/>
              <a:t>О ПРОТИВОДЕЙСТВИИ КОРРУПЦИИ»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75556" y="2187426"/>
            <a:ext cx="4032448" cy="223224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u="sng" dirty="0"/>
              <a:t>повышенное внимание </a:t>
            </a:r>
            <a:r>
              <a:rPr lang="ru-RU" sz="1400" dirty="0"/>
              <a:t>уделять вопросам соблюдения организациями требований статьи 13.3 Федерального закона от 25.12.2008</a:t>
            </a:r>
            <a:br>
              <a:rPr lang="ru-RU" sz="1400" dirty="0"/>
            </a:br>
            <a:r>
              <a:rPr lang="ru-RU" sz="1400" dirty="0"/>
              <a:t>№ 273-ФЗ "О противодействии коррупции". Принять дополнительные меры</a:t>
            </a:r>
            <a:br>
              <a:rPr lang="ru-RU" sz="1400" dirty="0"/>
            </a:br>
            <a:r>
              <a:rPr lang="ru-RU" sz="1400" dirty="0"/>
              <a:t>по обеспечению неотвратимости ответственности юридических лиц, виновных в совершении правонарушений, предусмотренных статьей 19.28 Кодекса РФ об административных правонарушениях</a:t>
            </a:r>
            <a:endParaRPr lang="ru-RU" sz="14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26360" y="555526"/>
            <a:ext cx="4078796" cy="386414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u="sng" dirty="0"/>
              <a:t>Меры по предупреждению коррупции:</a:t>
            </a:r>
          </a:p>
          <a:p>
            <a:pPr algn="ctr"/>
            <a:r>
              <a:rPr lang="ru-RU" sz="1400" dirty="0"/>
              <a:t>1) определение подразделений или должностных лиц, ответственных за профилактику коррупционных и иных правонарушений;</a:t>
            </a:r>
          </a:p>
          <a:p>
            <a:pPr algn="ctr"/>
            <a:r>
              <a:rPr lang="ru-RU" sz="1400" dirty="0"/>
              <a:t>2) сотрудничество организации с правоохранительными органами;</a:t>
            </a:r>
          </a:p>
          <a:p>
            <a:pPr algn="ctr"/>
            <a:r>
              <a:rPr lang="ru-RU" sz="1400" dirty="0"/>
              <a:t>3) разработку и внедрение в практику стандартов и процедур, направленных на обеспечение добросовестной работы организации;</a:t>
            </a:r>
          </a:p>
          <a:p>
            <a:pPr algn="ctr"/>
            <a:r>
              <a:rPr lang="ru-RU" sz="1400" dirty="0"/>
              <a:t>4) принятие кодекса этики и служебного поведения работников организации;</a:t>
            </a:r>
          </a:p>
          <a:p>
            <a:pPr algn="ctr"/>
            <a:r>
              <a:rPr lang="ru-RU" sz="1400" dirty="0"/>
              <a:t>5) предотвращение и урегулирование конфликта интересов;</a:t>
            </a:r>
          </a:p>
          <a:p>
            <a:pPr algn="ctr"/>
            <a:r>
              <a:rPr lang="ru-RU" sz="1400" dirty="0"/>
              <a:t>6) недопущение составления неофициальной отчетности и использования поддельных документов.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4259027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9502"/>
            <a:ext cx="8229600" cy="425512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47387205"/>
              </p:ext>
            </p:extLst>
          </p:nvPr>
        </p:nvGraphicFramePr>
        <p:xfrm>
          <a:off x="1524000" y="5397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1061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Обязательные документы: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15566"/>
            <a:ext cx="8229600" cy="3679057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Антикоррупционная политика Учреждения</a:t>
            </a:r>
          </a:p>
          <a:p>
            <a:r>
              <a:rPr lang="ru-RU" dirty="0"/>
              <a:t>Кодекс этики и должностного поведения работников Учреждения</a:t>
            </a:r>
          </a:p>
          <a:p>
            <a:r>
              <a:rPr lang="ru-RU" dirty="0"/>
              <a:t>Положение о конфликте интересов;</a:t>
            </a:r>
          </a:p>
          <a:p>
            <a:r>
              <a:rPr lang="ru-RU" dirty="0"/>
              <a:t>Правила обмена деловыми подарками и знаками делового гостеприимства;</a:t>
            </a:r>
          </a:p>
          <a:p>
            <a:r>
              <a:rPr lang="ru-RU" dirty="0"/>
              <a:t>Положение о порядке уведомления работодателя о фактах обращения в целях склонения к совершению коррупционных правонарушений;</a:t>
            </a:r>
          </a:p>
          <a:p>
            <a:r>
              <a:rPr lang="ru-RU" dirty="0"/>
              <a:t>Положение о соблюдении антикоррупционных стандартов, для договоров, связанных с хозяйственной деятельностью Учреждения;</a:t>
            </a:r>
          </a:p>
          <a:p>
            <a:r>
              <a:rPr lang="ru-RU" dirty="0"/>
              <a:t>План мероприятий по противодействию коррупции</a:t>
            </a:r>
          </a:p>
        </p:txBody>
      </p:sp>
    </p:spTree>
    <p:extLst>
      <p:ext uri="{BB962C8B-B14F-4D97-AF65-F5344CB8AC3E}">
        <p14:creationId xmlns:p14="http://schemas.microsoft.com/office/powerpoint/2010/main" val="3300665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Обязательно: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Лицо, ответственное за профилактику коррупционных правонарушений (за осуществление антикоррупционной деятельности и т.д.);</a:t>
            </a:r>
          </a:p>
          <a:p>
            <a:r>
              <a:rPr lang="ru-RU" dirty="0"/>
              <a:t>Наделение соответствующими должностными обязанностями (должностная инструкция);</a:t>
            </a:r>
          </a:p>
          <a:p>
            <a:r>
              <a:rPr lang="ru-RU" dirty="0"/>
              <a:t>Издание соответствующего локального правового акта</a:t>
            </a:r>
          </a:p>
          <a:p>
            <a:r>
              <a:rPr lang="ru-RU" dirty="0"/>
              <a:t>Утверждение документов, регулирующих антикоррупционную деятельность, локальными правовыми актами</a:t>
            </a:r>
          </a:p>
        </p:txBody>
      </p:sp>
    </p:spTree>
    <p:extLst>
      <p:ext uri="{BB962C8B-B14F-4D97-AF65-F5344CB8AC3E}">
        <p14:creationId xmlns:p14="http://schemas.microsoft.com/office/powerpoint/2010/main" val="2313552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Коррупционные риски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Обязательность проведения</a:t>
            </a:r>
          </a:p>
          <a:p>
            <a:r>
              <a:rPr lang="ru-RU" dirty="0"/>
              <a:t>Срок: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/>
              <a:t>перед внедрением системы антикоррупционных мер;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/>
              <a:t>малые/средние предприятия (раз в 2-3 года); крупные (ежегодно по направлениям);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/>
              <a:t>при изменении существенных обстоятельств (бизнес-процессов, направления деятельности учреждения и т.д.)</a:t>
            </a:r>
          </a:p>
          <a:p>
            <a:r>
              <a:rPr lang="ru-RU" dirty="0"/>
              <a:t>Итог: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/>
              <a:t>утверждение перечня должностей с коррупционными рисками;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dirty="0"/>
              <a:t>утверждение карты коррупционных рисков и плана мероприятия по их минимизации</a:t>
            </a:r>
          </a:p>
        </p:txBody>
      </p:sp>
    </p:spTree>
    <p:extLst>
      <p:ext uri="{BB962C8B-B14F-4D97-AF65-F5344CB8AC3E}">
        <p14:creationId xmlns:p14="http://schemas.microsoft.com/office/powerpoint/2010/main" val="3807019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9502"/>
            <a:ext cx="8229600" cy="4255121"/>
          </a:xfrm>
        </p:spPr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124973642"/>
      </p:ext>
    </p:extLst>
  </p:cSld>
  <p:clrMapOvr>
    <a:masterClrMapping/>
  </p:clrMapOvr>
</p:sld>
</file>

<file path=ppt/theme/theme1.xml><?xml version="1.0" encoding="utf-8"?>
<a:theme xmlns:a="http://schemas.openxmlformats.org/drawingml/2006/main" name="10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8792</TotalTime>
  <Words>455</Words>
  <Application>Microsoft Office PowerPoint</Application>
  <PresentationFormat>Экран (16:9)</PresentationFormat>
  <Paragraphs>61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Times New Roman</vt:lpstr>
      <vt:lpstr>10_Тема Office</vt:lpstr>
      <vt:lpstr>Организация антикоррупционной работы в муниципальных организациях Администрации города Екатеринбурга</vt:lpstr>
      <vt:lpstr> </vt:lpstr>
      <vt:lpstr>Презентация PowerPoint</vt:lpstr>
      <vt:lpstr>Презентация PowerPoint</vt:lpstr>
      <vt:lpstr>Обязательные документы:</vt:lpstr>
      <vt:lpstr>Обязательно:</vt:lpstr>
      <vt:lpstr>Коррупционные риски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раздела</dc:title>
  <dc:creator>Редин Алексей Александрович</dc:creator>
  <cp:lastModifiedBy>Шурова Ирина Александровна</cp:lastModifiedBy>
  <cp:revision>458</cp:revision>
  <cp:lastPrinted>2016-12-30T05:08:28Z</cp:lastPrinted>
  <dcterms:created xsi:type="dcterms:W3CDTF">2016-10-27T09:58:58Z</dcterms:created>
  <dcterms:modified xsi:type="dcterms:W3CDTF">2021-12-16T11:33:00Z</dcterms:modified>
</cp:coreProperties>
</file>